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 slide. Neeman Consulting company profile: who we are and how we help clients turn data into better decisions.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we exist: unlocking the value of client data by combining analytics, modelling, technology and business expertise.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Purpose statement — the anchor of the conversation. Everything we do is judged against whether it improves a decision.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decision chain: we can start with the data itself, or plug in further along at analysis, reporting or decision support.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services: analytics and insight, advisory and strategy, reporting and governance, and custom research. Clients typically start with one and expand.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the value case before moving to next steps: reliability, measurable value, and decisions that actually improve.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with a clear ask: a short discovery conversation about the data and decisions that matter most to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22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8000"/>
          </a:blip>
          <a:stretch>
            <a:fillRect/>
          </a:stretch>
        </p:blipFill>
        <p:spPr>
          <a:xfrm>
            <a:off x="9509760" y="3931920"/>
            <a:ext cx="3108960" cy="2011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417320"/>
            <a:ext cx="2514600" cy="114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1520" y="2880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BD8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PROFILE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731520" y="3246120"/>
            <a:ext cx="7680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600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Turning data into</a:t>
            </a:r>
            <a:endParaRPr lang="en-US" sz="4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600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intelligence.</a:t>
            </a:r>
            <a:endParaRPr lang="en-US" sz="4600" dirty="0"/>
          </a:p>
        </p:txBody>
      </p:sp>
      <p:sp>
        <p:nvSpPr>
          <p:cNvPr id="6" name="Text 2"/>
          <p:cNvSpPr txBox="1"/>
          <p:nvPr/>
        </p:nvSpPr>
        <p:spPr>
          <a:xfrm>
            <a:off x="731520" y="50292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spc="100" kern="0" dirty="0">
                <a:solidFill>
                  <a:srgbClr val="AFBA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Analytics   ·   Advisory   ·   Reporting   ·   Research</a:t>
            </a:r>
            <a:endParaRPr lang="en-US" sz="1500" dirty="0"/>
          </a:p>
        </p:txBody>
      </p:sp>
      <p:sp>
        <p:nvSpPr>
          <p:cNvPr id="7" name="Shape 3"/>
          <p:cNvSpPr/>
          <p:nvPr/>
        </p:nvSpPr>
        <p:spPr>
          <a:xfrm>
            <a:off x="731520" y="5669280"/>
            <a:ext cx="502920" cy="32004"/>
          </a:xfrm>
          <a:prstGeom prst="rect">
            <a:avLst/>
          </a:prstGeom>
          <a:solidFill>
            <a:srgbClr val="22938E"/>
          </a:solidFill>
          <a:ln/>
        </p:spPr>
      </p:sp>
      <p:sp>
        <p:nvSpPr>
          <p:cNvPr id="8" name="Text 4"/>
          <p:cNvSpPr txBox="1"/>
          <p:nvPr/>
        </p:nvSpPr>
        <p:spPr>
          <a:xfrm>
            <a:off x="731520" y="58521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9BD8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Guided by Trust, Driven by Data.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029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293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US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804672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152232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Why We Exist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502920"/>
            <a:ext cx="740664" cy="33832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31520" y="205740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152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Neeman exists to help organisations unlock the value of their data.</a:t>
            </a:r>
            <a:endParaRPr lang="en-US" sz="21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063240"/>
            <a:ext cx="6126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2E3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combine analytics, modelling, technology and business expertise to transform complex data into reliable insights that support better decisions.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4069080"/>
            <a:ext cx="6126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2E3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strengthening data foundations and improving reporting to applying automation, predictive analytics and AI, we focus on practical solutions that create measurable value.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452360" y="1920240"/>
            <a:ext cx="4005072" cy="3977640"/>
          </a:xfrm>
          <a:prstGeom prst="rect">
            <a:avLst/>
          </a:prstGeom>
          <a:solidFill>
            <a:srgbClr val="F2F4F6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863840" y="228600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293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COMBINE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7863840" y="2852928"/>
            <a:ext cx="91440" cy="91440"/>
          </a:xfrm>
          <a:prstGeom prst="rect">
            <a:avLst/>
          </a:prstGeom>
          <a:solidFill>
            <a:srgbClr val="22938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92440" y="27432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Analytics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8092440" y="301752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A84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Quantitative and qualitative rigour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7863840" y="3639312"/>
            <a:ext cx="91440" cy="91440"/>
          </a:xfrm>
          <a:prstGeom prst="rect">
            <a:avLst/>
          </a:prstGeom>
          <a:solidFill>
            <a:srgbClr val="22938E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092440" y="352958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Modelling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8092440" y="380390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A84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Scenarios, forecasts and risk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7863840" y="4425696"/>
            <a:ext cx="91440" cy="91440"/>
          </a:xfrm>
          <a:prstGeom prst="rect">
            <a:avLst/>
          </a:prstGeom>
          <a:solidFill>
            <a:srgbClr val="22938E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8092440" y="43159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8092440" y="459028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A84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Automation, dashboards and AI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7863840" y="5212080"/>
            <a:ext cx="91440" cy="91440"/>
          </a:xfrm>
          <a:prstGeom prst="rect">
            <a:avLst/>
          </a:prstGeom>
          <a:solidFill>
            <a:srgbClr val="22938E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8092440" y="510235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expertise</a:t>
            </a:r>
            <a:endParaRPr lang="en-US" sz="1500" dirty="0"/>
          </a:p>
        </p:txBody>
      </p:sp>
      <p:sp>
        <p:nvSpPr>
          <p:cNvPr id="21" name="Text 18"/>
          <p:cNvSpPr txBox="1"/>
          <p:nvPr/>
        </p:nvSpPr>
        <p:spPr>
          <a:xfrm>
            <a:off x="8092440" y="537667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A84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and governance context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22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8000"/>
          </a:blip>
          <a:stretch>
            <a:fillRect/>
          </a:stretch>
        </p:blipFill>
        <p:spPr>
          <a:xfrm>
            <a:off x="9509760" y="3931920"/>
            <a:ext cx="3108960" cy="2011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502920"/>
            <a:ext cx="740664" cy="33832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1520" y="19659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BD8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PURPOSE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731520" y="2468880"/>
            <a:ext cx="87782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Turn data into intelligence,</a:t>
            </a:r>
            <a:endParaRPr lang="en-US" sz="40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and intelligence into</a:t>
            </a:r>
            <a:endParaRPr lang="en-US" sz="40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better decisions.</a:t>
            </a:r>
            <a:endParaRPr lang="en-US" sz="4000" dirty="0"/>
          </a:p>
        </p:txBody>
      </p:sp>
      <p:sp>
        <p:nvSpPr>
          <p:cNvPr id="6" name="Shape 2"/>
          <p:cNvSpPr/>
          <p:nvPr/>
        </p:nvSpPr>
        <p:spPr>
          <a:xfrm>
            <a:off x="731520" y="5212080"/>
            <a:ext cx="502920" cy="32004"/>
          </a:xfrm>
          <a:prstGeom prst="rect">
            <a:avLst/>
          </a:prstGeom>
          <a:solidFill>
            <a:srgbClr val="22938E"/>
          </a:solidFill>
          <a:ln/>
        </p:spPr>
      </p:sp>
      <p:sp>
        <p:nvSpPr>
          <p:cNvPr id="7" name="Text 3"/>
          <p:cNvSpPr txBox="1"/>
          <p:nvPr/>
        </p:nvSpPr>
        <p:spPr>
          <a:xfrm>
            <a:off x="731520" y="53949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AFBA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purpose is simple.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029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293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WORK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804672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152232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From raw data to better decisions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502920"/>
            <a:ext cx="740664" cy="33832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31520" y="157276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7A84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work across the full decision chain — not just one link in it.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731520" y="2240280"/>
            <a:ext cx="2455164" cy="3566160"/>
          </a:xfrm>
          <a:prstGeom prst="rect">
            <a:avLst/>
          </a:prstGeom>
          <a:solidFill>
            <a:srgbClr val="F2F4F6"/>
          </a:solidFill>
          <a:ln/>
        </p:spPr>
      </p:sp>
      <p:sp>
        <p:nvSpPr>
          <p:cNvPr id="7" name="Shape 4"/>
          <p:cNvSpPr/>
          <p:nvPr/>
        </p:nvSpPr>
        <p:spPr>
          <a:xfrm>
            <a:off x="1051560" y="2651760"/>
            <a:ext cx="566928" cy="566928"/>
          </a:xfrm>
          <a:prstGeom prst="ellipse">
            <a:avLst/>
          </a:prstGeom>
          <a:solidFill>
            <a:srgbClr val="15223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1051560" y="2724912"/>
            <a:ext cx="5669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1051560" y="3520440"/>
            <a:ext cx="19065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152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foundations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051560" y="4297680"/>
            <a:ext cx="190652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E3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Structuring, validating and strengthening the data you already hold.</a:t>
            </a:r>
            <a:endParaRPr lang="en-US" sz="1250" dirty="0"/>
          </a:p>
        </p:txBody>
      </p:sp>
      <p:sp>
        <p:nvSpPr>
          <p:cNvPr id="11" name="Text 8"/>
          <p:cNvSpPr txBox="1"/>
          <p:nvPr/>
        </p:nvSpPr>
        <p:spPr>
          <a:xfrm>
            <a:off x="3204972" y="3675888"/>
            <a:ext cx="2834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293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400" dirty="0"/>
          </a:p>
        </p:txBody>
      </p:sp>
      <p:sp>
        <p:nvSpPr>
          <p:cNvPr id="12" name="Shape 9"/>
          <p:cNvSpPr/>
          <p:nvPr/>
        </p:nvSpPr>
        <p:spPr>
          <a:xfrm>
            <a:off x="3506724" y="2240280"/>
            <a:ext cx="2455164" cy="3566160"/>
          </a:xfrm>
          <a:prstGeom prst="rect">
            <a:avLst/>
          </a:prstGeom>
          <a:solidFill>
            <a:srgbClr val="F2F4F6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6764" y="2651760"/>
            <a:ext cx="566928" cy="566928"/>
          </a:xfrm>
          <a:prstGeom prst="ellipse">
            <a:avLst/>
          </a:prstGeom>
          <a:solidFill>
            <a:srgbClr val="152232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6764" y="2724912"/>
            <a:ext cx="5669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3826764" y="3520440"/>
            <a:ext cx="19065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152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Analysis &amp; modelling</a:t>
            </a:r>
            <a:endParaRPr lang="en-US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3826764" y="4297680"/>
            <a:ext cx="190652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E3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Quantitative analysis, scenarios, forecasting and risk analytics.</a:t>
            </a:r>
            <a:endParaRPr lang="en-US" sz="1250" dirty="0"/>
          </a:p>
        </p:txBody>
      </p:sp>
      <p:sp>
        <p:nvSpPr>
          <p:cNvPr id="17" name="Text 14"/>
          <p:cNvSpPr txBox="1"/>
          <p:nvPr/>
        </p:nvSpPr>
        <p:spPr>
          <a:xfrm>
            <a:off x="5980176" y="3675888"/>
            <a:ext cx="2834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293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6281928" y="2240280"/>
            <a:ext cx="2455164" cy="3566160"/>
          </a:xfrm>
          <a:prstGeom prst="rect">
            <a:avLst/>
          </a:prstGeom>
          <a:solidFill>
            <a:srgbClr val="F2F4F6"/>
          </a:solidFill>
          <a:ln/>
        </p:spPr>
      </p:sp>
      <p:sp>
        <p:nvSpPr>
          <p:cNvPr id="19" name="Shape 16"/>
          <p:cNvSpPr/>
          <p:nvPr/>
        </p:nvSpPr>
        <p:spPr>
          <a:xfrm>
            <a:off x="6601968" y="2651760"/>
            <a:ext cx="566928" cy="566928"/>
          </a:xfrm>
          <a:prstGeom prst="ellipse">
            <a:avLst/>
          </a:prstGeom>
          <a:solidFill>
            <a:srgbClr val="15223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6601968" y="2724912"/>
            <a:ext cx="5669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500" dirty="0"/>
          </a:p>
        </p:txBody>
      </p:sp>
      <p:sp>
        <p:nvSpPr>
          <p:cNvPr id="21" name="Text 18"/>
          <p:cNvSpPr txBox="1"/>
          <p:nvPr/>
        </p:nvSpPr>
        <p:spPr>
          <a:xfrm>
            <a:off x="6601968" y="3520440"/>
            <a:ext cx="19065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152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Automation &amp; AI</a:t>
            </a:r>
            <a:endParaRPr lang="en-US" sz="1600" dirty="0"/>
          </a:p>
        </p:txBody>
      </p:sp>
      <p:sp>
        <p:nvSpPr>
          <p:cNvPr id="22" name="Text 19"/>
          <p:cNvSpPr txBox="1"/>
          <p:nvPr/>
        </p:nvSpPr>
        <p:spPr>
          <a:xfrm>
            <a:off x="6601968" y="4297680"/>
            <a:ext cx="190652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E3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Dashboards, automated reporting and predictive analytics.</a:t>
            </a:r>
            <a:endParaRPr lang="en-US" sz="1250" dirty="0"/>
          </a:p>
        </p:txBody>
      </p:sp>
      <p:sp>
        <p:nvSpPr>
          <p:cNvPr id="23" name="Text 20"/>
          <p:cNvSpPr txBox="1"/>
          <p:nvPr/>
        </p:nvSpPr>
        <p:spPr>
          <a:xfrm>
            <a:off x="8755380" y="3675888"/>
            <a:ext cx="2834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293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400" dirty="0"/>
          </a:p>
        </p:txBody>
      </p:sp>
      <p:sp>
        <p:nvSpPr>
          <p:cNvPr id="24" name="Shape 21"/>
          <p:cNvSpPr/>
          <p:nvPr/>
        </p:nvSpPr>
        <p:spPr>
          <a:xfrm>
            <a:off x="9057132" y="2240280"/>
            <a:ext cx="2455164" cy="3566160"/>
          </a:xfrm>
          <a:prstGeom prst="rect">
            <a:avLst/>
          </a:prstGeom>
          <a:solidFill>
            <a:srgbClr val="152232"/>
          </a:solidFill>
          <a:ln/>
        </p:spPr>
      </p:sp>
      <p:sp>
        <p:nvSpPr>
          <p:cNvPr id="25" name="Shape 22"/>
          <p:cNvSpPr/>
          <p:nvPr/>
        </p:nvSpPr>
        <p:spPr>
          <a:xfrm>
            <a:off x="9377172" y="2651760"/>
            <a:ext cx="566928" cy="566928"/>
          </a:xfrm>
          <a:prstGeom prst="ellipse">
            <a:avLst/>
          </a:prstGeom>
          <a:solidFill>
            <a:srgbClr val="22938E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377172" y="2724912"/>
            <a:ext cx="5669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500" dirty="0"/>
          </a:p>
        </p:txBody>
      </p:sp>
      <p:sp>
        <p:nvSpPr>
          <p:cNvPr id="27" name="Text 24"/>
          <p:cNvSpPr txBox="1"/>
          <p:nvPr/>
        </p:nvSpPr>
        <p:spPr>
          <a:xfrm>
            <a:off x="9377172" y="3520440"/>
            <a:ext cx="19065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Better decisions</a:t>
            </a:r>
            <a:endParaRPr lang="en-US" sz="1600" dirty="0"/>
          </a:p>
        </p:txBody>
      </p:sp>
      <p:sp>
        <p:nvSpPr>
          <p:cNvPr id="28" name="Text 25"/>
          <p:cNvSpPr txBox="1"/>
          <p:nvPr/>
        </p:nvSpPr>
        <p:spPr>
          <a:xfrm>
            <a:off x="9377172" y="4297680"/>
            <a:ext cx="190652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C7D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 in front of the people who have to act on it.</a:t>
            </a:r>
            <a:endParaRPr lang="en-US" sz="1250" dirty="0"/>
          </a:p>
        </p:txBody>
      </p:sp>
      <p:sp>
        <p:nvSpPr>
          <p:cNvPr id="29" name="Text 26"/>
          <p:cNvSpPr txBox="1"/>
          <p:nvPr/>
        </p:nvSpPr>
        <p:spPr>
          <a:xfrm>
            <a:off x="731520" y="62636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4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engagement is scoped to enter the chain where the client needs us most.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029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293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DO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804672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152232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Neeman Analytics &amp; Insights — Services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502920"/>
            <a:ext cx="740664" cy="33832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31520" y="157276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7A84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connected areas of capability, delivered together or on their own.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731520" y="2103120"/>
            <a:ext cx="5175504" cy="1810512"/>
          </a:xfrm>
          <a:prstGeom prst="rect">
            <a:avLst/>
          </a:prstGeom>
          <a:solidFill>
            <a:srgbClr val="F2F4F6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1097280" y="2395728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2938E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01</a:t>
            </a:r>
            <a:endParaRPr lang="en-US" sz="2600" dirty="0"/>
          </a:p>
        </p:txBody>
      </p:sp>
      <p:sp>
        <p:nvSpPr>
          <p:cNvPr id="8" name="Text 5"/>
          <p:cNvSpPr txBox="1"/>
          <p:nvPr/>
        </p:nvSpPr>
        <p:spPr>
          <a:xfrm>
            <a:off x="1874520" y="2377440"/>
            <a:ext cx="36667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152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Analytics &amp; Insights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874520" y="2944368"/>
            <a:ext cx="36667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2E3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Quantitative and qualitative analysis, performance measurement, portfolio and customer analytics, data structuring, and insight generation.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6281928" y="2103120"/>
            <a:ext cx="5175504" cy="1810512"/>
          </a:xfrm>
          <a:prstGeom prst="rect">
            <a:avLst/>
          </a:prstGeom>
          <a:solidFill>
            <a:srgbClr val="F2F4F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647688" y="2395728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2938E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02</a:t>
            </a:r>
            <a:endParaRPr lang="en-US" sz="2600" dirty="0"/>
          </a:p>
        </p:txBody>
      </p:sp>
      <p:sp>
        <p:nvSpPr>
          <p:cNvPr id="12" name="Text 9"/>
          <p:cNvSpPr txBox="1"/>
          <p:nvPr/>
        </p:nvSpPr>
        <p:spPr>
          <a:xfrm>
            <a:off x="7424928" y="2377440"/>
            <a:ext cx="36667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152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Advisory &amp; Strategy Support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424928" y="2944368"/>
            <a:ext cx="36667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2E3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modelling, forecasting, financial and commercial modelling, risk analytics, pricing and profitability analysis, and strategic decision support.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731520" y="4169664"/>
            <a:ext cx="5175504" cy="1810512"/>
          </a:xfrm>
          <a:prstGeom prst="rect">
            <a:avLst/>
          </a:prstGeom>
          <a:solidFill>
            <a:srgbClr val="F2F4F6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1097280" y="4462272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2938E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03</a:t>
            </a:r>
            <a:endParaRPr lang="en-US" sz="2600" dirty="0"/>
          </a:p>
        </p:txBody>
      </p:sp>
      <p:sp>
        <p:nvSpPr>
          <p:cNvPr id="16" name="Text 13"/>
          <p:cNvSpPr txBox="1"/>
          <p:nvPr/>
        </p:nvSpPr>
        <p:spPr>
          <a:xfrm>
            <a:off x="1874520" y="4443984"/>
            <a:ext cx="36667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152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&amp; Governance Solutions</a:t>
            </a:r>
            <a:endParaRPr lang="en-US" sz="1700" dirty="0"/>
          </a:p>
        </p:txBody>
      </p:sp>
      <p:sp>
        <p:nvSpPr>
          <p:cNvPr id="17" name="Text 14"/>
          <p:cNvSpPr txBox="1"/>
          <p:nvPr/>
        </p:nvSpPr>
        <p:spPr>
          <a:xfrm>
            <a:off x="1874520" y="5010912"/>
            <a:ext cx="36667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2E3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intelligence dashboards, automated reporting, performance reporting, compliance reporting, data quality and validation, and audit-ready insights.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6281928" y="4169664"/>
            <a:ext cx="5175504" cy="1810512"/>
          </a:xfrm>
          <a:prstGeom prst="rect">
            <a:avLst/>
          </a:prstGeom>
          <a:solidFill>
            <a:srgbClr val="F2F4F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647688" y="4462272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2938E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04</a:t>
            </a:r>
            <a:endParaRPr lang="en-US" sz="2600" dirty="0"/>
          </a:p>
        </p:txBody>
      </p:sp>
      <p:sp>
        <p:nvSpPr>
          <p:cNvPr id="20" name="Text 17"/>
          <p:cNvSpPr txBox="1"/>
          <p:nvPr/>
        </p:nvSpPr>
        <p:spPr>
          <a:xfrm>
            <a:off x="7424928" y="4443984"/>
            <a:ext cx="36667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152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Research &amp; Thought Leadership</a:t>
            </a:r>
            <a:endParaRPr lang="en-US" sz="1700" dirty="0"/>
          </a:p>
        </p:txBody>
      </p:sp>
      <p:sp>
        <p:nvSpPr>
          <p:cNvPr id="21" name="Text 18"/>
          <p:cNvSpPr txBox="1"/>
          <p:nvPr/>
        </p:nvSpPr>
        <p:spPr>
          <a:xfrm>
            <a:off x="7424928" y="5010912"/>
            <a:ext cx="36667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2E3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intelligence, bespoke research, trend analysis, benchmarking, industry insights, and evidence-based thought leadership.</a:t>
            </a:r>
            <a:endParaRPr lang="en-US" sz="1250" dirty="0"/>
          </a:p>
        </p:txBody>
      </p:sp>
      <p:sp>
        <p:nvSpPr>
          <p:cNvPr id="22" name="Text 19"/>
          <p:cNvSpPr txBox="1"/>
          <p:nvPr/>
        </p:nvSpPr>
        <p:spPr>
          <a:xfrm>
            <a:off x="731520" y="62636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4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Engagements are scoped to the client — a single service, or the full chain.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029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293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MEANS FOR YOU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804672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152232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What clients can expect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502920"/>
            <a:ext cx="740664" cy="33832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31520" y="2103120"/>
            <a:ext cx="3392424" cy="3703320"/>
          </a:xfrm>
          <a:prstGeom prst="rect">
            <a:avLst/>
          </a:prstGeom>
          <a:solidFill>
            <a:srgbClr val="F2F4F6"/>
          </a:solidFill>
          <a:ln/>
        </p:spPr>
      </p:sp>
      <p:sp>
        <p:nvSpPr>
          <p:cNvPr id="6" name="Shape 3"/>
          <p:cNvSpPr/>
          <p:nvPr/>
        </p:nvSpPr>
        <p:spPr>
          <a:xfrm>
            <a:off x="1188720" y="2606040"/>
            <a:ext cx="658368" cy="658368"/>
          </a:xfrm>
          <a:prstGeom prst="ellipse">
            <a:avLst/>
          </a:prstGeom>
          <a:solidFill>
            <a:srgbClr val="152232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1188720" y="2697480"/>
            <a:ext cx="6583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1188720" y="3611880"/>
            <a:ext cx="24780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52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Reliable insight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1188720" y="4206240"/>
            <a:ext cx="247802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2E3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Complex data turned into insights you can defend — structured, validated and evidence-based.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4398264" y="2103120"/>
            <a:ext cx="3392424" cy="3703320"/>
          </a:xfrm>
          <a:prstGeom prst="rect">
            <a:avLst/>
          </a:prstGeom>
          <a:solidFill>
            <a:srgbClr val="152232"/>
          </a:solidFill>
          <a:ln/>
        </p:spPr>
      </p:sp>
      <p:sp>
        <p:nvSpPr>
          <p:cNvPr id="11" name="Shape 8"/>
          <p:cNvSpPr/>
          <p:nvPr/>
        </p:nvSpPr>
        <p:spPr>
          <a:xfrm>
            <a:off x="4855464" y="2606040"/>
            <a:ext cx="658368" cy="658368"/>
          </a:xfrm>
          <a:prstGeom prst="ellipse">
            <a:avLst/>
          </a:prstGeom>
          <a:solidFill>
            <a:srgbClr val="22938E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855464" y="2697480"/>
            <a:ext cx="6583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4855464" y="3611880"/>
            <a:ext cx="24780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Measurable value</a:t>
            </a:r>
            <a:endParaRPr lang="en-US" sz="2000" dirty="0"/>
          </a:p>
        </p:txBody>
      </p:sp>
      <p:sp>
        <p:nvSpPr>
          <p:cNvPr id="14" name="Text 11"/>
          <p:cNvSpPr txBox="1"/>
          <p:nvPr/>
        </p:nvSpPr>
        <p:spPr>
          <a:xfrm>
            <a:off x="4855464" y="4206240"/>
            <a:ext cx="247802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C7D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solutions, scoped to deliver value you can point to rather than theory.</a:t>
            </a:r>
            <a:endParaRPr lang="en-US" sz="1350" dirty="0"/>
          </a:p>
        </p:txBody>
      </p:sp>
      <p:sp>
        <p:nvSpPr>
          <p:cNvPr id="15" name="Shape 12"/>
          <p:cNvSpPr/>
          <p:nvPr/>
        </p:nvSpPr>
        <p:spPr>
          <a:xfrm>
            <a:off x="8065008" y="2103120"/>
            <a:ext cx="3392424" cy="3703320"/>
          </a:xfrm>
          <a:prstGeom prst="rect">
            <a:avLst/>
          </a:prstGeom>
          <a:solidFill>
            <a:srgbClr val="F2F4F6"/>
          </a:solidFill>
          <a:ln/>
        </p:spPr>
      </p:sp>
      <p:sp>
        <p:nvSpPr>
          <p:cNvPr id="16" name="Shape 13"/>
          <p:cNvSpPr/>
          <p:nvPr/>
        </p:nvSpPr>
        <p:spPr>
          <a:xfrm>
            <a:off x="8522208" y="2606040"/>
            <a:ext cx="658368" cy="658368"/>
          </a:xfrm>
          <a:prstGeom prst="ellipse">
            <a:avLst/>
          </a:prstGeom>
          <a:solidFill>
            <a:srgbClr val="15223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8522208" y="2697480"/>
            <a:ext cx="6583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8522208" y="3611880"/>
            <a:ext cx="24780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522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Better decisions</a:t>
            </a:r>
            <a:endParaRPr lang="en-US" sz="2000" dirty="0"/>
          </a:p>
        </p:txBody>
      </p:sp>
      <p:sp>
        <p:nvSpPr>
          <p:cNvPr id="19" name="Text 16"/>
          <p:cNvSpPr txBox="1"/>
          <p:nvPr/>
        </p:nvSpPr>
        <p:spPr>
          <a:xfrm>
            <a:off x="8522208" y="4206240"/>
            <a:ext cx="247802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2E3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Insight delivered in the format and forum where the decision is actually made.</a:t>
            </a:r>
            <a:endParaRPr lang="en-US" sz="1350" dirty="0"/>
          </a:p>
        </p:txBody>
      </p:sp>
      <p:sp>
        <p:nvSpPr>
          <p:cNvPr id="20" name="Text 17"/>
          <p:cNvSpPr txBox="1"/>
          <p:nvPr/>
        </p:nvSpPr>
        <p:spPr>
          <a:xfrm>
            <a:off x="731520" y="62636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4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three tests apply to every engagement we take on.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22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8000"/>
          </a:blip>
          <a:stretch>
            <a:fillRect/>
          </a:stretch>
        </p:blipFill>
        <p:spPr>
          <a:xfrm>
            <a:off x="9509760" y="3931920"/>
            <a:ext cx="3108960" cy="2011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554480"/>
            <a:ext cx="2194560" cy="9966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1520" y="2880360"/>
            <a:ext cx="78638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Let's turn your data</a:t>
            </a:r>
            <a:endParaRPr lang="en-US" sz="40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into better decisions.</a:t>
            </a:r>
            <a:endParaRPr lang="en-US" sz="4000" dirty="0"/>
          </a:p>
        </p:txBody>
      </p:sp>
      <p:sp>
        <p:nvSpPr>
          <p:cNvPr id="5" name="Shape 1"/>
          <p:cNvSpPr/>
          <p:nvPr/>
        </p:nvSpPr>
        <p:spPr>
          <a:xfrm>
            <a:off x="731520" y="4617720"/>
            <a:ext cx="502920" cy="32004"/>
          </a:xfrm>
          <a:prstGeom prst="rect">
            <a:avLst/>
          </a:prstGeom>
          <a:solidFill>
            <a:srgbClr val="22938E"/>
          </a:solidFill>
          <a:ln/>
        </p:spPr>
      </p:sp>
      <p:sp>
        <p:nvSpPr>
          <p:cNvPr id="6" name="Text 2"/>
          <p:cNvSpPr txBox="1"/>
          <p:nvPr/>
        </p:nvSpPr>
        <p:spPr>
          <a:xfrm>
            <a:off x="731520" y="489204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BD8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</a:t>
            </a:r>
            <a:endParaRPr lang="en-US" sz="11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[email address]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14800" y="489204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BD8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Telephone</a:t>
            </a:r>
            <a:endParaRPr lang="en-US" sz="11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[phone number]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498080" y="489204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BD8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Website</a:t>
            </a:r>
            <a:endParaRPr lang="en-US" sz="11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[website]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731520" y="59893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9BD8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Guided by Trust, Driven by Data.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Neeman Consulting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Neeman Consulting — Company Profile</dc:title>
  <dc:subject>PptxGenJS Presentation</dc:subject>
  <dc:creator>Neeman Consulting</dc:creator>
  <cp:lastModifiedBy>Neeman Consulting</cp:lastModifiedBy>
  <cp:revision>1</cp:revision>
  <dcterms:created xsi:type="dcterms:W3CDTF">2026-09-13T09:15:27Z</dcterms:created>
  <dcterms:modified xsi:type="dcterms:W3CDTF">2026-09-13T09:15:27Z</dcterms:modified>
</cp:coreProperties>
</file>